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7" r:id="rId5"/>
    <p:sldId id="259" r:id="rId6"/>
    <p:sldId id="260" r:id="rId7"/>
    <p:sldId id="261" r:id="rId8"/>
    <p:sldId id="262" r:id="rId9"/>
    <p:sldId id="263" r:id="rId10"/>
    <p:sldId id="266"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9" d="100"/>
          <a:sy n="49" d="100"/>
        </p:scale>
        <p:origin x="9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67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260402"/>
            <a:ext cx="4944904" cy="3708678"/>
          </a:xfrm>
          <a:prstGeom prst="rect">
            <a:avLst/>
          </a:prstGeom>
        </p:spPr>
      </p:pic>
      <p:sp>
        <p:nvSpPr>
          <p:cNvPr id="6" name="Text 1"/>
          <p:cNvSpPr/>
          <p:nvPr/>
        </p:nvSpPr>
        <p:spPr>
          <a:xfrm>
            <a:off x="758309" y="2275284"/>
            <a:ext cx="7627382" cy="1967151"/>
          </a:xfrm>
          <a:prstGeom prst="rect">
            <a:avLst/>
          </a:prstGeom>
          <a:noFill/>
          <a:ln/>
        </p:spPr>
        <p:txBody>
          <a:bodyPr wrap="square" rtlCol="0" anchor="t"/>
          <a:lstStyle/>
          <a:p>
            <a:pPr marL="0" indent="0">
              <a:lnSpc>
                <a:spcPts val="7744"/>
              </a:lnSpc>
              <a:buNone/>
            </a:pPr>
            <a:r>
              <a:rPr lang="en-US" sz="6195" b="1" dirty="0">
                <a:solidFill>
                  <a:srgbClr val="7068F4"/>
                </a:solidFill>
                <a:latin typeface="Barlow" pitchFamily="34" charset="0"/>
                <a:ea typeface="Barlow" pitchFamily="34" charset="-122"/>
                <a:cs typeface="Barlow" pitchFamily="34" charset="-120"/>
              </a:rPr>
              <a:t>Introduction to CPU Scheduling</a:t>
            </a:r>
            <a:endParaRPr lang="en-US" sz="6195" dirty="0"/>
          </a:p>
        </p:txBody>
      </p:sp>
      <p:sp>
        <p:nvSpPr>
          <p:cNvPr id="7" name="Text 2"/>
          <p:cNvSpPr/>
          <p:nvPr/>
        </p:nvSpPr>
        <p:spPr>
          <a:xfrm>
            <a:off x="758309" y="4567357"/>
            <a:ext cx="7627382"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 CPU scheduling is a fundamental concept in operating systems that determines the order in which processes are executed on the CPU. Efficient CPU scheduling is crucial for maximizing system throughput and ensuring fair resource allocation.</a:t>
            </a:r>
            <a:endParaRPr lang="en-US" sz="1706" dirty="0"/>
          </a:p>
        </p:txBody>
      </p:sp>
      <p:sp>
        <p:nvSpPr>
          <p:cNvPr id="9" name="TextBox 8">
            <a:extLst>
              <a:ext uri="{FF2B5EF4-FFF2-40B4-BE49-F238E27FC236}">
                <a16:creationId xmlns:a16="http://schemas.microsoft.com/office/drawing/2014/main" id="{4BFB345B-84DC-D600-699A-F5306864C49B}"/>
              </a:ext>
            </a:extLst>
          </p:cNvPr>
          <p:cNvSpPr txBox="1"/>
          <p:nvPr/>
        </p:nvSpPr>
        <p:spPr>
          <a:xfrm>
            <a:off x="862149" y="6283234"/>
            <a:ext cx="7627382"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BY:</a:t>
            </a:r>
          </a:p>
          <a:p>
            <a:r>
              <a:rPr lang="en-IN" b="1" dirty="0">
                <a:latin typeface="Times New Roman" panose="02020603050405020304" pitchFamily="18" charset="0"/>
                <a:cs typeface="Times New Roman" panose="02020603050405020304" pitchFamily="18" charset="0"/>
              </a:rPr>
              <a:t>S.GRISHMA CHANDU(192210566)</a:t>
            </a:r>
          </a:p>
          <a:p>
            <a:r>
              <a:rPr lang="en-IN" b="1" dirty="0">
                <a:latin typeface="Times New Roman" panose="02020603050405020304" pitchFamily="18" charset="0"/>
                <a:cs typeface="Times New Roman" panose="02020603050405020304" pitchFamily="18" charset="0"/>
              </a:rPr>
              <a:t>A.DIVYAPRIYA(192210454)</a:t>
            </a:r>
          </a:p>
          <a:p>
            <a:r>
              <a:rPr lang="en-IN" b="1" dirty="0">
                <a:latin typeface="Times New Roman" panose="02020603050405020304" pitchFamily="18" charset="0"/>
                <a:cs typeface="Times New Roman" panose="02020603050405020304" pitchFamily="18" charset="0"/>
              </a:rPr>
              <a:t>K.SAI TEJA SREE(192210206)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DFBC659-3E0C-9BD1-75D5-F35738FD5FA7}"/>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F09096A-9145-2361-7D8F-558DAF3E001A}"/>
              </a:ext>
            </a:extLst>
          </p:cNvPr>
          <p:cNvSpPr/>
          <p:nvPr/>
        </p:nvSpPr>
        <p:spPr>
          <a:xfrm>
            <a:off x="0" y="0"/>
            <a:ext cx="14630400" cy="8229600"/>
          </a:xfrm>
          <a:prstGeom prst="rect">
            <a:avLst/>
          </a:prstGeom>
          <a:solidFill>
            <a:srgbClr val="EEEFF5"/>
          </a:solidFill>
          <a:ln/>
        </p:spPr>
      </p:sp>
      <p:sp>
        <p:nvSpPr>
          <p:cNvPr id="4" name="Text 1">
            <a:extLst>
              <a:ext uri="{FF2B5EF4-FFF2-40B4-BE49-F238E27FC236}">
                <a16:creationId xmlns:a16="http://schemas.microsoft.com/office/drawing/2014/main" id="{99A65BF6-E354-3281-A633-C1EC21D82957}"/>
              </a:ext>
            </a:extLst>
          </p:cNvPr>
          <p:cNvSpPr/>
          <p:nvPr/>
        </p:nvSpPr>
        <p:spPr>
          <a:xfrm>
            <a:off x="758309" y="2410420"/>
            <a:ext cx="10699194"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Comparison of CPU Scheduling Algorithms</a:t>
            </a:r>
            <a:endParaRPr lang="en-US" sz="4489" dirty="0"/>
          </a:p>
        </p:txBody>
      </p:sp>
      <p:sp>
        <p:nvSpPr>
          <p:cNvPr id="5" name="Text 2">
            <a:extLst>
              <a:ext uri="{FF2B5EF4-FFF2-40B4-BE49-F238E27FC236}">
                <a16:creationId xmlns:a16="http://schemas.microsoft.com/office/drawing/2014/main" id="{E7842B88-07C1-9272-5316-207B0D5A2983}"/>
              </a:ext>
            </a:extLst>
          </p:cNvPr>
          <p:cNvSpPr/>
          <p:nvPr/>
        </p:nvSpPr>
        <p:spPr>
          <a:xfrm>
            <a:off x="758309"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FCFS</a:t>
            </a:r>
            <a:endParaRPr lang="en-US" sz="2245" dirty="0"/>
          </a:p>
        </p:txBody>
      </p:sp>
      <p:sp>
        <p:nvSpPr>
          <p:cNvPr id="6" name="Text 3">
            <a:extLst>
              <a:ext uri="{FF2B5EF4-FFF2-40B4-BE49-F238E27FC236}">
                <a16:creationId xmlns:a16="http://schemas.microsoft.com/office/drawing/2014/main" id="{6D27A677-597C-8BC2-61E5-C4D1E5A97D10}"/>
              </a:ext>
            </a:extLst>
          </p:cNvPr>
          <p:cNvSpPr/>
          <p:nvPr/>
        </p:nvSpPr>
        <p:spPr>
          <a:xfrm>
            <a:off x="758309"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Simple to implement, but can lead to long wait times for some tasks.</a:t>
            </a:r>
            <a:endParaRPr lang="en-US" sz="1706" dirty="0"/>
          </a:p>
        </p:txBody>
      </p:sp>
      <p:sp>
        <p:nvSpPr>
          <p:cNvPr id="7" name="Text 4">
            <a:extLst>
              <a:ext uri="{FF2B5EF4-FFF2-40B4-BE49-F238E27FC236}">
                <a16:creationId xmlns:a16="http://schemas.microsoft.com/office/drawing/2014/main" id="{E3472B04-C0A7-726A-FF81-AF84917CB349}"/>
              </a:ext>
            </a:extLst>
          </p:cNvPr>
          <p:cNvSpPr/>
          <p:nvPr/>
        </p:nvSpPr>
        <p:spPr>
          <a:xfrm>
            <a:off x="4176474"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SJF</a:t>
            </a:r>
            <a:endParaRPr lang="en-US" sz="2245" dirty="0"/>
          </a:p>
        </p:txBody>
      </p:sp>
      <p:sp>
        <p:nvSpPr>
          <p:cNvPr id="8" name="Text 5">
            <a:extLst>
              <a:ext uri="{FF2B5EF4-FFF2-40B4-BE49-F238E27FC236}">
                <a16:creationId xmlns:a16="http://schemas.microsoft.com/office/drawing/2014/main" id="{3C4323DC-A498-3D03-E276-E1552F96A6EB}"/>
              </a:ext>
            </a:extLst>
          </p:cNvPr>
          <p:cNvSpPr/>
          <p:nvPr/>
        </p:nvSpPr>
        <p:spPr>
          <a:xfrm>
            <a:off x="4176474"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Optimal for minimizing average waiting time, but can lead to starvation.</a:t>
            </a:r>
            <a:endParaRPr lang="en-US" sz="1706" dirty="0"/>
          </a:p>
        </p:txBody>
      </p:sp>
      <p:sp>
        <p:nvSpPr>
          <p:cNvPr id="9" name="Text 6">
            <a:extLst>
              <a:ext uri="{FF2B5EF4-FFF2-40B4-BE49-F238E27FC236}">
                <a16:creationId xmlns:a16="http://schemas.microsoft.com/office/drawing/2014/main" id="{343D043B-ABB1-4E95-96CE-113B0EA9A679}"/>
              </a:ext>
            </a:extLst>
          </p:cNvPr>
          <p:cNvSpPr/>
          <p:nvPr/>
        </p:nvSpPr>
        <p:spPr>
          <a:xfrm>
            <a:off x="7594640"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Priority</a:t>
            </a:r>
            <a:endParaRPr lang="en-US" sz="2245" dirty="0"/>
          </a:p>
        </p:txBody>
      </p:sp>
      <p:sp>
        <p:nvSpPr>
          <p:cNvPr id="10" name="Text 7">
            <a:extLst>
              <a:ext uri="{FF2B5EF4-FFF2-40B4-BE49-F238E27FC236}">
                <a16:creationId xmlns:a16="http://schemas.microsoft.com/office/drawing/2014/main" id="{369B057B-A83F-CA81-7548-3B95FC497FFB}"/>
              </a:ext>
            </a:extLst>
          </p:cNvPr>
          <p:cNvSpPr/>
          <p:nvPr/>
        </p:nvSpPr>
        <p:spPr>
          <a:xfrm>
            <a:off x="7594640"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Ensures important tasks are executed first, but can also lead to starvation.</a:t>
            </a:r>
            <a:endParaRPr lang="en-US" sz="1706" dirty="0"/>
          </a:p>
        </p:txBody>
      </p:sp>
      <p:sp>
        <p:nvSpPr>
          <p:cNvPr id="11" name="Text 8">
            <a:extLst>
              <a:ext uri="{FF2B5EF4-FFF2-40B4-BE49-F238E27FC236}">
                <a16:creationId xmlns:a16="http://schemas.microsoft.com/office/drawing/2014/main" id="{7E30AC6D-DB1A-E2C1-D01A-F1CA9593DE8E}"/>
              </a:ext>
            </a:extLst>
          </p:cNvPr>
          <p:cNvSpPr/>
          <p:nvPr/>
        </p:nvSpPr>
        <p:spPr>
          <a:xfrm>
            <a:off x="11012805"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RR</a:t>
            </a:r>
            <a:endParaRPr lang="en-US" sz="2245" dirty="0"/>
          </a:p>
        </p:txBody>
      </p:sp>
      <p:sp>
        <p:nvSpPr>
          <p:cNvPr id="12" name="Text 9">
            <a:extLst>
              <a:ext uri="{FF2B5EF4-FFF2-40B4-BE49-F238E27FC236}">
                <a16:creationId xmlns:a16="http://schemas.microsoft.com/office/drawing/2014/main" id="{7353EDB9-340F-564D-6E9E-1639B31C81D7}"/>
              </a:ext>
            </a:extLst>
          </p:cNvPr>
          <p:cNvSpPr/>
          <p:nvPr/>
        </p:nvSpPr>
        <p:spPr>
          <a:xfrm>
            <a:off x="11012805" y="4237434"/>
            <a:ext cx="288190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Provides fair access to the CPU, but can result in higher average waiting time.</a:t>
            </a:r>
            <a:endParaRPr lang="en-US" sz="1706" dirty="0"/>
          </a:p>
        </p:txBody>
      </p:sp>
    </p:spTree>
    <p:extLst>
      <p:ext uri="{BB962C8B-B14F-4D97-AF65-F5344CB8AC3E}">
        <p14:creationId xmlns:p14="http://schemas.microsoft.com/office/powerpoint/2010/main" val="218973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797022"/>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Future Considerations</a:t>
            </a:r>
            <a:endParaRPr lang="en-US" sz="4489" dirty="0"/>
          </a:p>
        </p:txBody>
      </p:sp>
      <p:sp>
        <p:nvSpPr>
          <p:cNvPr id="6" name="Shape 2"/>
          <p:cNvSpPr/>
          <p:nvPr/>
        </p:nvSpPr>
        <p:spPr>
          <a:xfrm>
            <a:off x="758309" y="4834652"/>
            <a:ext cx="4226838" cy="2306122"/>
          </a:xfrm>
          <a:prstGeom prst="roundRect">
            <a:avLst>
              <a:gd name="adj" fmla="val 8456"/>
            </a:avLst>
          </a:prstGeom>
          <a:solidFill>
            <a:srgbClr val="EEEFF5"/>
          </a:solidFill>
          <a:ln/>
        </p:spPr>
      </p:sp>
      <p:sp>
        <p:nvSpPr>
          <p:cNvPr id="7" name="Text 3"/>
          <p:cNvSpPr/>
          <p:nvPr/>
        </p:nvSpPr>
        <p:spPr>
          <a:xfrm>
            <a:off x="974884"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Multicore Processors</a:t>
            </a:r>
            <a:endParaRPr lang="en-US" sz="2245" dirty="0"/>
          </a:p>
        </p:txBody>
      </p:sp>
      <p:sp>
        <p:nvSpPr>
          <p:cNvPr id="8" name="Text 4"/>
          <p:cNvSpPr/>
          <p:nvPr/>
        </p:nvSpPr>
        <p:spPr>
          <a:xfrm>
            <a:off x="974884"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algorithms must adapt to take advantage of parallel processing capabilities in modern CPUs.</a:t>
            </a:r>
            <a:endParaRPr lang="en-US" sz="1706" dirty="0"/>
          </a:p>
        </p:txBody>
      </p:sp>
      <p:sp>
        <p:nvSpPr>
          <p:cNvPr id="9" name="Shape 5"/>
          <p:cNvSpPr/>
          <p:nvPr/>
        </p:nvSpPr>
        <p:spPr>
          <a:xfrm>
            <a:off x="5201722" y="4834652"/>
            <a:ext cx="4226838" cy="2306122"/>
          </a:xfrm>
          <a:prstGeom prst="roundRect">
            <a:avLst>
              <a:gd name="adj" fmla="val 8456"/>
            </a:avLst>
          </a:prstGeom>
          <a:solidFill>
            <a:srgbClr val="EEEFF5"/>
          </a:solidFill>
          <a:ln/>
        </p:spPr>
      </p:sp>
      <p:sp>
        <p:nvSpPr>
          <p:cNvPr id="10" name="Text 6"/>
          <p:cNvSpPr/>
          <p:nvPr/>
        </p:nvSpPr>
        <p:spPr>
          <a:xfrm>
            <a:off x="5418296"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Real-time Systems</a:t>
            </a:r>
            <a:endParaRPr lang="en-US" sz="2245" dirty="0"/>
          </a:p>
        </p:txBody>
      </p:sp>
      <p:sp>
        <p:nvSpPr>
          <p:cNvPr id="11" name="Text 7"/>
          <p:cNvSpPr/>
          <p:nvPr/>
        </p:nvSpPr>
        <p:spPr>
          <a:xfrm>
            <a:off x="5418296"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in real-time systems must ensure that critical tasks meet their deadlines, even in the face of varying workloads.</a:t>
            </a:r>
            <a:endParaRPr lang="en-US" sz="1706" dirty="0"/>
          </a:p>
        </p:txBody>
      </p:sp>
      <p:sp>
        <p:nvSpPr>
          <p:cNvPr id="12" name="Shape 8"/>
          <p:cNvSpPr/>
          <p:nvPr/>
        </p:nvSpPr>
        <p:spPr>
          <a:xfrm>
            <a:off x="9645134" y="4834652"/>
            <a:ext cx="4226838" cy="2306122"/>
          </a:xfrm>
          <a:prstGeom prst="roundRect">
            <a:avLst>
              <a:gd name="adj" fmla="val 8456"/>
            </a:avLst>
          </a:prstGeom>
          <a:solidFill>
            <a:srgbClr val="EEEFF5"/>
          </a:solidFill>
          <a:ln/>
        </p:spPr>
      </p:sp>
      <p:sp>
        <p:nvSpPr>
          <p:cNvPr id="13" name="Text 9"/>
          <p:cNvSpPr/>
          <p:nvPr/>
        </p:nvSpPr>
        <p:spPr>
          <a:xfrm>
            <a:off x="9861709"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Energy Efficiency</a:t>
            </a:r>
            <a:endParaRPr lang="en-US" sz="2245" dirty="0"/>
          </a:p>
        </p:txBody>
      </p:sp>
      <p:sp>
        <p:nvSpPr>
          <p:cNvPr id="14" name="Text 10"/>
          <p:cNvSpPr/>
          <p:nvPr/>
        </p:nvSpPr>
        <p:spPr>
          <a:xfrm>
            <a:off x="9861709"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algorithms should consider energy consumption and minimize power usage, especially in mobile and embedded systems.</a:t>
            </a:r>
            <a:endParaRPr lang="en-US" sz="170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466499"/>
            <a:ext cx="4944904" cy="3296603"/>
          </a:xfrm>
          <a:prstGeom prst="rect">
            <a:avLst/>
          </a:prstGeom>
        </p:spPr>
      </p:pic>
      <p:sp>
        <p:nvSpPr>
          <p:cNvPr id="6" name="Text 1"/>
          <p:cNvSpPr/>
          <p:nvPr/>
        </p:nvSpPr>
        <p:spPr>
          <a:xfrm>
            <a:off x="758309" y="883087"/>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Conclusion</a:t>
            </a:r>
            <a:endParaRPr lang="en-US" sz="4489" dirty="0"/>
          </a:p>
        </p:txBody>
      </p:sp>
      <p:pic>
        <p:nvPicPr>
          <p:cNvPr id="7" name="Image 3" descr="preencoded.png"/>
          <p:cNvPicPr>
            <a:picLocks noChangeAspect="1"/>
          </p:cNvPicPr>
          <p:nvPr/>
        </p:nvPicPr>
        <p:blipFill>
          <a:blip r:embed="rId6"/>
          <a:stretch>
            <a:fillRect/>
          </a:stretch>
        </p:blipFill>
        <p:spPr>
          <a:xfrm>
            <a:off x="758309" y="1920716"/>
            <a:ext cx="1083231" cy="1733193"/>
          </a:xfrm>
          <a:prstGeom prst="rect">
            <a:avLst/>
          </a:prstGeom>
        </p:spPr>
      </p:pic>
      <p:sp>
        <p:nvSpPr>
          <p:cNvPr id="8" name="Text 2"/>
          <p:cNvSpPr/>
          <p:nvPr/>
        </p:nvSpPr>
        <p:spPr>
          <a:xfrm>
            <a:off x="2166461" y="2137291"/>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Efficient Scheduling</a:t>
            </a:r>
            <a:endParaRPr lang="en-US" sz="2245" dirty="0"/>
          </a:p>
        </p:txBody>
      </p:sp>
      <p:sp>
        <p:nvSpPr>
          <p:cNvPr id="9" name="Text 3"/>
          <p:cNvSpPr/>
          <p:nvPr/>
        </p:nvSpPr>
        <p:spPr>
          <a:xfrm>
            <a:off x="2166461" y="2623423"/>
            <a:ext cx="6219230"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Effective CPU scheduling is crucial for optimizing system performance and ensuring fair resource allocation.</a:t>
            </a:r>
            <a:endParaRPr lang="en-US" sz="1706" dirty="0"/>
          </a:p>
        </p:txBody>
      </p:sp>
      <p:pic>
        <p:nvPicPr>
          <p:cNvPr id="10" name="Image 4" descr="preencoded.png"/>
          <p:cNvPicPr>
            <a:picLocks noChangeAspect="1"/>
          </p:cNvPicPr>
          <p:nvPr/>
        </p:nvPicPr>
        <p:blipFill>
          <a:blip r:embed="rId7"/>
          <a:stretch>
            <a:fillRect/>
          </a:stretch>
        </p:blipFill>
        <p:spPr>
          <a:xfrm>
            <a:off x="758309" y="3653909"/>
            <a:ext cx="1083231" cy="1733193"/>
          </a:xfrm>
          <a:prstGeom prst="rect">
            <a:avLst/>
          </a:prstGeom>
        </p:spPr>
      </p:pic>
      <p:sp>
        <p:nvSpPr>
          <p:cNvPr id="11" name="Text 4"/>
          <p:cNvSpPr/>
          <p:nvPr/>
        </p:nvSpPr>
        <p:spPr>
          <a:xfrm>
            <a:off x="2166461"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Variety of Algorithms</a:t>
            </a:r>
            <a:endParaRPr lang="en-US" sz="2245" dirty="0"/>
          </a:p>
        </p:txBody>
      </p:sp>
      <p:sp>
        <p:nvSpPr>
          <p:cNvPr id="12" name="Text 5"/>
          <p:cNvSpPr/>
          <p:nvPr/>
        </p:nvSpPr>
        <p:spPr>
          <a:xfrm>
            <a:off x="2166461" y="4356616"/>
            <a:ext cx="6219230"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Different scheduling algorithms offer various trade-offs in terms of fairness, response time, and resource utilization.</a:t>
            </a:r>
            <a:endParaRPr lang="en-US" sz="1706" dirty="0"/>
          </a:p>
        </p:txBody>
      </p:sp>
      <p:pic>
        <p:nvPicPr>
          <p:cNvPr id="13" name="Image 5" descr="preencoded.png"/>
          <p:cNvPicPr>
            <a:picLocks noChangeAspect="1"/>
          </p:cNvPicPr>
          <p:nvPr/>
        </p:nvPicPr>
        <p:blipFill>
          <a:blip r:embed="rId8"/>
          <a:stretch>
            <a:fillRect/>
          </a:stretch>
        </p:blipFill>
        <p:spPr>
          <a:xfrm>
            <a:off x="758309" y="5387102"/>
            <a:ext cx="1083231" cy="1959412"/>
          </a:xfrm>
          <a:prstGeom prst="rect">
            <a:avLst/>
          </a:prstGeom>
        </p:spPr>
      </p:pic>
      <p:sp>
        <p:nvSpPr>
          <p:cNvPr id="14" name="Text 6"/>
          <p:cNvSpPr/>
          <p:nvPr/>
        </p:nvSpPr>
        <p:spPr>
          <a:xfrm>
            <a:off x="2166461" y="5603677"/>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Ongoing Challenges</a:t>
            </a:r>
            <a:endParaRPr lang="en-US" sz="2245" dirty="0"/>
          </a:p>
        </p:txBody>
      </p:sp>
      <p:sp>
        <p:nvSpPr>
          <p:cNvPr id="15" name="Text 7"/>
          <p:cNvSpPr/>
          <p:nvPr/>
        </p:nvSpPr>
        <p:spPr>
          <a:xfrm>
            <a:off x="2166461" y="6089809"/>
            <a:ext cx="6219230" cy="104013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As hardware and system requirements evolve, CPU scheduling algorithms must adapt to meet new demands and constraints.</a:t>
            </a:r>
            <a:endParaRPr lang="en-US" sz="170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623667"/>
            <a:ext cx="7660124"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Importance of CPU Scheduling</a:t>
            </a:r>
            <a:endParaRPr lang="en-US" sz="4489" dirty="0"/>
          </a:p>
        </p:txBody>
      </p:sp>
      <p:sp>
        <p:nvSpPr>
          <p:cNvPr id="6" name="Shape 2"/>
          <p:cNvSpPr/>
          <p:nvPr/>
        </p:nvSpPr>
        <p:spPr>
          <a:xfrm>
            <a:off x="758309" y="4661297"/>
            <a:ext cx="4226838" cy="2652832"/>
          </a:xfrm>
          <a:prstGeom prst="roundRect">
            <a:avLst>
              <a:gd name="adj" fmla="val 7350"/>
            </a:avLst>
          </a:prstGeom>
          <a:solidFill>
            <a:srgbClr val="EEEFF5"/>
          </a:solidFill>
          <a:ln/>
        </p:spPr>
      </p:sp>
      <p:sp>
        <p:nvSpPr>
          <p:cNvPr id="7" name="Text 3"/>
          <p:cNvSpPr/>
          <p:nvPr/>
        </p:nvSpPr>
        <p:spPr>
          <a:xfrm>
            <a:off x="974884" y="4877872"/>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Increased Efficiency</a:t>
            </a:r>
            <a:endParaRPr lang="en-US" sz="2245" dirty="0"/>
          </a:p>
        </p:txBody>
      </p:sp>
      <p:sp>
        <p:nvSpPr>
          <p:cNvPr id="8" name="Text 4"/>
          <p:cNvSpPr/>
          <p:nvPr/>
        </p:nvSpPr>
        <p:spPr>
          <a:xfrm>
            <a:off x="974884" y="5364004"/>
            <a:ext cx="3793688"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Effective CPU scheduling can improve overall system performance by reducing idle time and maximizing utilization of the processor.</a:t>
            </a:r>
            <a:endParaRPr lang="en-US" sz="1706" dirty="0"/>
          </a:p>
        </p:txBody>
      </p:sp>
      <p:sp>
        <p:nvSpPr>
          <p:cNvPr id="9" name="Shape 5"/>
          <p:cNvSpPr/>
          <p:nvPr/>
        </p:nvSpPr>
        <p:spPr>
          <a:xfrm>
            <a:off x="5201722" y="4661297"/>
            <a:ext cx="4226838" cy="2652832"/>
          </a:xfrm>
          <a:prstGeom prst="roundRect">
            <a:avLst>
              <a:gd name="adj" fmla="val 7350"/>
            </a:avLst>
          </a:prstGeom>
          <a:solidFill>
            <a:srgbClr val="EEEFF5"/>
          </a:solidFill>
          <a:ln/>
        </p:spPr>
      </p:sp>
      <p:sp>
        <p:nvSpPr>
          <p:cNvPr id="10" name="Text 6"/>
          <p:cNvSpPr/>
          <p:nvPr/>
        </p:nvSpPr>
        <p:spPr>
          <a:xfrm>
            <a:off x="5418296" y="4877872"/>
            <a:ext cx="3073598"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Fair Resource Allocation</a:t>
            </a:r>
            <a:endParaRPr lang="en-US" sz="2245" dirty="0"/>
          </a:p>
        </p:txBody>
      </p:sp>
      <p:sp>
        <p:nvSpPr>
          <p:cNvPr id="11" name="Text 7"/>
          <p:cNvSpPr/>
          <p:nvPr/>
        </p:nvSpPr>
        <p:spPr>
          <a:xfrm>
            <a:off x="5418296" y="5364004"/>
            <a:ext cx="3793688"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CPU scheduling algorithms ensure that all processes are given a fair share of the CPU, preventing any single process from monopolizing the system.</a:t>
            </a:r>
            <a:endParaRPr lang="en-US" sz="1706" dirty="0"/>
          </a:p>
        </p:txBody>
      </p:sp>
      <p:sp>
        <p:nvSpPr>
          <p:cNvPr id="12" name="Shape 8"/>
          <p:cNvSpPr/>
          <p:nvPr/>
        </p:nvSpPr>
        <p:spPr>
          <a:xfrm>
            <a:off x="9645134" y="4661297"/>
            <a:ext cx="4226838" cy="2652832"/>
          </a:xfrm>
          <a:prstGeom prst="roundRect">
            <a:avLst>
              <a:gd name="adj" fmla="val 7350"/>
            </a:avLst>
          </a:prstGeom>
          <a:solidFill>
            <a:srgbClr val="EEEFF5"/>
          </a:solidFill>
          <a:ln/>
        </p:spPr>
      </p:sp>
      <p:sp>
        <p:nvSpPr>
          <p:cNvPr id="13" name="Text 9"/>
          <p:cNvSpPr/>
          <p:nvPr/>
        </p:nvSpPr>
        <p:spPr>
          <a:xfrm>
            <a:off x="9861709" y="4877872"/>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Responsiveness</a:t>
            </a:r>
            <a:endParaRPr lang="en-US" sz="2245" dirty="0"/>
          </a:p>
        </p:txBody>
      </p:sp>
      <p:sp>
        <p:nvSpPr>
          <p:cNvPr id="14" name="Text 10"/>
          <p:cNvSpPr/>
          <p:nvPr/>
        </p:nvSpPr>
        <p:spPr>
          <a:xfrm>
            <a:off x="9861709" y="5364004"/>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Proper scheduling can improve the responsiveness of interactive systems, ensuring that user requests are handled promptly.</a:t>
            </a:r>
            <a:endParaRPr lang="en-US" sz="170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0748" y="2466499"/>
            <a:ext cx="4944904" cy="3296603"/>
          </a:xfrm>
          <a:prstGeom prst="rect">
            <a:avLst/>
          </a:prstGeom>
        </p:spPr>
      </p:pic>
      <p:sp>
        <p:nvSpPr>
          <p:cNvPr id="6" name="Text 1"/>
          <p:cNvSpPr/>
          <p:nvPr/>
        </p:nvSpPr>
        <p:spPr>
          <a:xfrm>
            <a:off x="6244709" y="672822"/>
            <a:ext cx="7402949"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Objectives of CPU Scheduling</a:t>
            </a:r>
            <a:endParaRPr lang="en-US" sz="4489" dirty="0"/>
          </a:p>
        </p:txBody>
      </p:sp>
      <p:sp>
        <p:nvSpPr>
          <p:cNvPr id="7" name="Shape 2"/>
          <p:cNvSpPr/>
          <p:nvPr/>
        </p:nvSpPr>
        <p:spPr>
          <a:xfrm>
            <a:off x="6244709" y="1954173"/>
            <a:ext cx="487442" cy="487442"/>
          </a:xfrm>
          <a:prstGeom prst="roundRect">
            <a:avLst>
              <a:gd name="adj" fmla="val 40004"/>
            </a:avLst>
          </a:prstGeom>
          <a:solidFill>
            <a:srgbClr val="EEEFF5"/>
          </a:solidFill>
          <a:ln/>
        </p:spPr>
      </p:sp>
      <p:sp>
        <p:nvSpPr>
          <p:cNvPr id="8" name="Text 3"/>
          <p:cNvSpPr/>
          <p:nvPr/>
        </p:nvSpPr>
        <p:spPr>
          <a:xfrm>
            <a:off x="6427827" y="2026801"/>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6948726" y="1954173"/>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Maximize CPU Utilization</a:t>
            </a:r>
            <a:endParaRPr lang="en-US" sz="2245" dirty="0"/>
          </a:p>
        </p:txBody>
      </p:sp>
      <p:sp>
        <p:nvSpPr>
          <p:cNvPr id="10" name="Text 5"/>
          <p:cNvSpPr/>
          <p:nvPr/>
        </p:nvSpPr>
        <p:spPr>
          <a:xfrm>
            <a:off x="6948726" y="2796540"/>
            <a:ext cx="3001447"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CPU scheduling algorithms should aim to keep the CPU as busy as possible, avoiding idle time.</a:t>
            </a:r>
            <a:endParaRPr lang="en-US" sz="1706" dirty="0"/>
          </a:p>
        </p:txBody>
      </p:sp>
      <p:sp>
        <p:nvSpPr>
          <p:cNvPr id="11" name="Shape 6"/>
          <p:cNvSpPr/>
          <p:nvPr/>
        </p:nvSpPr>
        <p:spPr>
          <a:xfrm>
            <a:off x="10166747" y="1954173"/>
            <a:ext cx="487442" cy="487442"/>
          </a:xfrm>
          <a:prstGeom prst="roundRect">
            <a:avLst>
              <a:gd name="adj" fmla="val 40004"/>
            </a:avLst>
          </a:prstGeom>
          <a:solidFill>
            <a:srgbClr val="EEEFF5"/>
          </a:solidFill>
          <a:ln/>
        </p:spPr>
      </p:sp>
      <p:sp>
        <p:nvSpPr>
          <p:cNvPr id="12" name="Text 7"/>
          <p:cNvSpPr/>
          <p:nvPr/>
        </p:nvSpPr>
        <p:spPr>
          <a:xfrm>
            <a:off x="10314623" y="2026801"/>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10870763" y="1954173"/>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Fairness</a:t>
            </a:r>
            <a:endParaRPr lang="en-US" sz="2245" dirty="0"/>
          </a:p>
        </p:txBody>
      </p:sp>
      <p:sp>
        <p:nvSpPr>
          <p:cNvPr id="14" name="Text 9"/>
          <p:cNvSpPr/>
          <p:nvPr/>
        </p:nvSpPr>
        <p:spPr>
          <a:xfrm>
            <a:off x="10870763" y="2440305"/>
            <a:ext cx="3001447" cy="208026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The scheduler should ensure that all processes are given a fair share of the CPU, based on their priorities or resource requirements.</a:t>
            </a:r>
            <a:endParaRPr lang="en-US" sz="1706" dirty="0"/>
          </a:p>
        </p:txBody>
      </p:sp>
      <p:sp>
        <p:nvSpPr>
          <p:cNvPr id="15" name="Shape 10"/>
          <p:cNvSpPr/>
          <p:nvPr/>
        </p:nvSpPr>
        <p:spPr>
          <a:xfrm>
            <a:off x="6244709" y="4980861"/>
            <a:ext cx="487442" cy="487442"/>
          </a:xfrm>
          <a:prstGeom prst="roundRect">
            <a:avLst>
              <a:gd name="adj" fmla="val 40004"/>
            </a:avLst>
          </a:prstGeom>
          <a:solidFill>
            <a:srgbClr val="EEEFF5"/>
          </a:solidFill>
          <a:ln/>
        </p:spPr>
      </p:sp>
      <p:sp>
        <p:nvSpPr>
          <p:cNvPr id="16" name="Text 11"/>
          <p:cNvSpPr/>
          <p:nvPr/>
        </p:nvSpPr>
        <p:spPr>
          <a:xfrm>
            <a:off x="6396037" y="5053489"/>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6948726" y="4980861"/>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Minimizing Waiting Time</a:t>
            </a:r>
            <a:endParaRPr lang="en-US" sz="2245" dirty="0"/>
          </a:p>
        </p:txBody>
      </p:sp>
      <p:sp>
        <p:nvSpPr>
          <p:cNvPr id="18" name="Text 13"/>
          <p:cNvSpPr/>
          <p:nvPr/>
        </p:nvSpPr>
        <p:spPr>
          <a:xfrm>
            <a:off x="6948726" y="5823228"/>
            <a:ext cx="3001447"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The scheduler should strive to minimize the time a process spends waiting in the ready queue before being executed.</a:t>
            </a:r>
            <a:endParaRPr lang="en-US" sz="1706" dirty="0"/>
          </a:p>
        </p:txBody>
      </p:sp>
      <p:sp>
        <p:nvSpPr>
          <p:cNvPr id="19" name="Shape 14"/>
          <p:cNvSpPr/>
          <p:nvPr/>
        </p:nvSpPr>
        <p:spPr>
          <a:xfrm>
            <a:off x="10166747" y="4980861"/>
            <a:ext cx="487442" cy="487442"/>
          </a:xfrm>
          <a:prstGeom prst="roundRect">
            <a:avLst>
              <a:gd name="adj" fmla="val 40004"/>
            </a:avLst>
          </a:prstGeom>
          <a:solidFill>
            <a:srgbClr val="EEEFF5"/>
          </a:solidFill>
          <a:ln/>
        </p:spPr>
      </p:sp>
      <p:sp>
        <p:nvSpPr>
          <p:cNvPr id="20" name="Text 15"/>
          <p:cNvSpPr/>
          <p:nvPr/>
        </p:nvSpPr>
        <p:spPr>
          <a:xfrm>
            <a:off x="10307003" y="5053489"/>
            <a:ext cx="206931"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4</a:t>
            </a:r>
            <a:endParaRPr lang="en-US" sz="2694" dirty="0"/>
          </a:p>
        </p:txBody>
      </p:sp>
      <p:sp>
        <p:nvSpPr>
          <p:cNvPr id="21" name="Text 16"/>
          <p:cNvSpPr/>
          <p:nvPr/>
        </p:nvSpPr>
        <p:spPr>
          <a:xfrm>
            <a:off x="10870763" y="4980861"/>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Minimizing Response Time</a:t>
            </a:r>
            <a:endParaRPr lang="en-US" sz="2245" dirty="0"/>
          </a:p>
        </p:txBody>
      </p:sp>
      <p:sp>
        <p:nvSpPr>
          <p:cNvPr id="22" name="Text 17"/>
          <p:cNvSpPr/>
          <p:nvPr/>
        </p:nvSpPr>
        <p:spPr>
          <a:xfrm>
            <a:off x="10870763" y="5823228"/>
            <a:ext cx="3001447"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For interactive systems, the scheduler should minimize the time between when a user submits a request and when the system responds.</a:t>
            </a:r>
            <a:endParaRPr lang="en-US" sz="170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B72D1AA-2F23-B005-9E08-FEE6C8D13378}"/>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5B45AEF-8076-E6EB-A61F-C55E95ED81BA}"/>
              </a:ext>
            </a:extLst>
          </p:cNvPr>
          <p:cNvSpPr/>
          <p:nvPr/>
        </p:nvSpPr>
        <p:spPr>
          <a:xfrm>
            <a:off x="0" y="0"/>
            <a:ext cx="14630400" cy="8229600"/>
          </a:xfrm>
          <a:prstGeom prst="rect">
            <a:avLst/>
          </a:prstGeom>
          <a:solidFill>
            <a:srgbClr val="EEEFF5"/>
          </a:solidFill>
          <a:ln/>
        </p:spPr>
      </p:sp>
      <p:pic>
        <p:nvPicPr>
          <p:cNvPr id="4" name="Image 1" descr="preencoded.png">
            <a:extLst>
              <a:ext uri="{FF2B5EF4-FFF2-40B4-BE49-F238E27FC236}">
                <a16:creationId xmlns:a16="http://schemas.microsoft.com/office/drawing/2014/main" id="{FB2AD8B0-D262-FF64-342A-2721DD1DF803}"/>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Shape 1">
            <a:extLst>
              <a:ext uri="{FF2B5EF4-FFF2-40B4-BE49-F238E27FC236}">
                <a16:creationId xmlns:a16="http://schemas.microsoft.com/office/drawing/2014/main" id="{8665942C-A41A-A629-51A1-AE9481EB00C2}"/>
              </a:ext>
            </a:extLst>
          </p:cNvPr>
          <p:cNvSpPr/>
          <p:nvPr/>
        </p:nvSpPr>
        <p:spPr>
          <a:xfrm>
            <a:off x="9144000" y="0"/>
            <a:ext cx="5486400" cy="8229600"/>
          </a:xfrm>
          <a:prstGeom prst="rect">
            <a:avLst/>
          </a:prstGeom>
          <a:solidFill>
            <a:srgbClr val="E5E0DF"/>
          </a:solidFill>
          <a:ln/>
        </p:spPr>
      </p:sp>
      <p:sp>
        <p:nvSpPr>
          <p:cNvPr id="6" name="Text 2">
            <a:extLst>
              <a:ext uri="{FF2B5EF4-FFF2-40B4-BE49-F238E27FC236}">
                <a16:creationId xmlns:a16="http://schemas.microsoft.com/office/drawing/2014/main" id="{2878BA4F-BFA3-4234-19A2-69487B99DBAC}"/>
              </a:ext>
            </a:extLst>
          </p:cNvPr>
          <p:cNvSpPr/>
          <p:nvPr/>
        </p:nvSpPr>
        <p:spPr>
          <a:xfrm>
            <a:off x="693420" y="546497"/>
            <a:ext cx="5213985" cy="651629"/>
          </a:xfrm>
          <a:prstGeom prst="rect">
            <a:avLst/>
          </a:prstGeom>
          <a:noFill/>
          <a:ln/>
        </p:spPr>
        <p:txBody>
          <a:bodyPr wrap="none" rtlCol="0" anchor="t"/>
          <a:lstStyle/>
          <a:p>
            <a:pPr marL="0" indent="0">
              <a:lnSpc>
                <a:spcPts val="5132"/>
              </a:lnSpc>
              <a:buNone/>
            </a:pPr>
            <a:r>
              <a:rPr lang="en-US" sz="4106" b="1" dirty="0">
                <a:solidFill>
                  <a:srgbClr val="7068F4"/>
                </a:solidFill>
                <a:latin typeface="Barlow" pitchFamily="34" charset="0"/>
                <a:ea typeface="Barlow" pitchFamily="34" charset="-122"/>
                <a:cs typeface="Barlow" pitchFamily="34" charset="-120"/>
              </a:rPr>
              <a:t>Challenges Faced</a:t>
            </a:r>
            <a:endParaRPr lang="en-US" sz="4106" dirty="0"/>
          </a:p>
        </p:txBody>
      </p:sp>
      <p:pic>
        <p:nvPicPr>
          <p:cNvPr id="7" name="Image 3" descr="preencoded.png">
            <a:extLst>
              <a:ext uri="{FF2B5EF4-FFF2-40B4-BE49-F238E27FC236}">
                <a16:creationId xmlns:a16="http://schemas.microsoft.com/office/drawing/2014/main" id="{3198082E-B32C-6544-107F-7D18135F3994}"/>
              </a:ext>
            </a:extLst>
          </p:cNvPr>
          <p:cNvPicPr>
            <a:picLocks noChangeAspect="1"/>
          </p:cNvPicPr>
          <p:nvPr/>
        </p:nvPicPr>
        <p:blipFill>
          <a:blip r:embed="rId4"/>
          <a:stretch>
            <a:fillRect/>
          </a:stretch>
        </p:blipFill>
        <p:spPr>
          <a:xfrm>
            <a:off x="693420" y="1495306"/>
            <a:ext cx="495300" cy="495300"/>
          </a:xfrm>
          <a:prstGeom prst="rect">
            <a:avLst/>
          </a:prstGeom>
        </p:spPr>
      </p:pic>
      <p:sp>
        <p:nvSpPr>
          <p:cNvPr id="8" name="Text 3">
            <a:extLst>
              <a:ext uri="{FF2B5EF4-FFF2-40B4-BE49-F238E27FC236}">
                <a16:creationId xmlns:a16="http://schemas.microsoft.com/office/drawing/2014/main" id="{5CC1602A-F585-6EFF-3F21-17F72B357451}"/>
              </a:ext>
            </a:extLst>
          </p:cNvPr>
          <p:cNvSpPr/>
          <p:nvPr/>
        </p:nvSpPr>
        <p:spPr>
          <a:xfrm>
            <a:off x="693420" y="2188726"/>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Starvation</a:t>
            </a:r>
            <a:endParaRPr lang="en-US" sz="2053" dirty="0"/>
          </a:p>
        </p:txBody>
      </p:sp>
      <p:sp>
        <p:nvSpPr>
          <p:cNvPr id="9" name="Text 4">
            <a:extLst>
              <a:ext uri="{FF2B5EF4-FFF2-40B4-BE49-F238E27FC236}">
                <a16:creationId xmlns:a16="http://schemas.microsoft.com/office/drawing/2014/main" id="{85B163AB-FA6D-A713-171C-2B59E2755D36}"/>
              </a:ext>
            </a:extLst>
          </p:cNvPr>
          <p:cNvSpPr/>
          <p:nvPr/>
        </p:nvSpPr>
        <p:spPr>
          <a:xfrm>
            <a:off x="693420" y="2633424"/>
            <a:ext cx="7757160" cy="316944"/>
          </a:xfrm>
          <a:prstGeom prst="rect">
            <a:avLst/>
          </a:prstGeom>
          <a:noFill/>
          <a:ln/>
        </p:spPr>
        <p:txBody>
          <a:bodyPr wrap="non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Lower priority tasks may never get a chance to execute.</a:t>
            </a:r>
            <a:endParaRPr lang="en-US" sz="1560" dirty="0"/>
          </a:p>
        </p:txBody>
      </p:sp>
      <p:pic>
        <p:nvPicPr>
          <p:cNvPr id="10" name="Image 4" descr="preencoded.png">
            <a:extLst>
              <a:ext uri="{FF2B5EF4-FFF2-40B4-BE49-F238E27FC236}">
                <a16:creationId xmlns:a16="http://schemas.microsoft.com/office/drawing/2014/main" id="{6A645FDF-871D-D76E-4076-54CD8832945F}"/>
              </a:ext>
            </a:extLst>
          </p:cNvPr>
          <p:cNvPicPr>
            <a:picLocks noChangeAspect="1"/>
          </p:cNvPicPr>
          <p:nvPr/>
        </p:nvPicPr>
        <p:blipFill>
          <a:blip r:embed="rId5"/>
          <a:stretch>
            <a:fillRect/>
          </a:stretch>
        </p:blipFill>
        <p:spPr>
          <a:xfrm>
            <a:off x="693420" y="3544729"/>
            <a:ext cx="495300" cy="495300"/>
          </a:xfrm>
          <a:prstGeom prst="rect">
            <a:avLst/>
          </a:prstGeom>
        </p:spPr>
      </p:pic>
      <p:sp>
        <p:nvSpPr>
          <p:cNvPr id="11" name="Text 5">
            <a:extLst>
              <a:ext uri="{FF2B5EF4-FFF2-40B4-BE49-F238E27FC236}">
                <a16:creationId xmlns:a16="http://schemas.microsoft.com/office/drawing/2014/main" id="{17DEC961-9190-4DE0-E433-AEEE9A8C92B4}"/>
              </a:ext>
            </a:extLst>
          </p:cNvPr>
          <p:cNvSpPr/>
          <p:nvPr/>
        </p:nvSpPr>
        <p:spPr>
          <a:xfrm>
            <a:off x="693420" y="4238149"/>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Overhead</a:t>
            </a:r>
            <a:endParaRPr lang="en-US" sz="2053" dirty="0"/>
          </a:p>
        </p:txBody>
      </p:sp>
      <p:sp>
        <p:nvSpPr>
          <p:cNvPr id="12" name="Text 6">
            <a:extLst>
              <a:ext uri="{FF2B5EF4-FFF2-40B4-BE49-F238E27FC236}">
                <a16:creationId xmlns:a16="http://schemas.microsoft.com/office/drawing/2014/main" id="{6F080FD0-1425-0556-4A3A-9E5993C63C15}"/>
              </a:ext>
            </a:extLst>
          </p:cNvPr>
          <p:cNvSpPr/>
          <p:nvPr/>
        </p:nvSpPr>
        <p:spPr>
          <a:xfrm>
            <a:off x="693420" y="4682847"/>
            <a:ext cx="7757160" cy="633889"/>
          </a:xfrm>
          <a:prstGeom prst="rect">
            <a:avLst/>
          </a:prstGeom>
          <a:noFill/>
          <a:ln/>
        </p:spPr>
        <p:txBody>
          <a:bodyPr wrap="squar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Scheduling algorithms can add processing overhead, reducing overall system performance.</a:t>
            </a:r>
            <a:endParaRPr lang="en-US" sz="1560" dirty="0"/>
          </a:p>
        </p:txBody>
      </p:sp>
      <p:pic>
        <p:nvPicPr>
          <p:cNvPr id="13" name="Image 5" descr="preencoded.png">
            <a:extLst>
              <a:ext uri="{FF2B5EF4-FFF2-40B4-BE49-F238E27FC236}">
                <a16:creationId xmlns:a16="http://schemas.microsoft.com/office/drawing/2014/main" id="{FCBEBB6E-ED4C-F119-37BC-8D24E7DB0BF1}"/>
              </a:ext>
            </a:extLst>
          </p:cNvPr>
          <p:cNvPicPr>
            <a:picLocks noChangeAspect="1"/>
          </p:cNvPicPr>
          <p:nvPr/>
        </p:nvPicPr>
        <p:blipFill>
          <a:blip r:embed="rId6"/>
          <a:stretch>
            <a:fillRect/>
          </a:stretch>
        </p:blipFill>
        <p:spPr>
          <a:xfrm>
            <a:off x="693420" y="5911096"/>
            <a:ext cx="495300" cy="495300"/>
          </a:xfrm>
          <a:prstGeom prst="rect">
            <a:avLst/>
          </a:prstGeom>
        </p:spPr>
      </p:pic>
      <p:sp>
        <p:nvSpPr>
          <p:cNvPr id="14" name="Text 7">
            <a:extLst>
              <a:ext uri="{FF2B5EF4-FFF2-40B4-BE49-F238E27FC236}">
                <a16:creationId xmlns:a16="http://schemas.microsoft.com/office/drawing/2014/main" id="{CA25F23A-9749-257E-6F06-635240241528}"/>
              </a:ext>
            </a:extLst>
          </p:cNvPr>
          <p:cNvSpPr/>
          <p:nvPr/>
        </p:nvSpPr>
        <p:spPr>
          <a:xfrm>
            <a:off x="693420" y="6604516"/>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Predictability</a:t>
            </a:r>
            <a:endParaRPr lang="en-US" sz="2053" dirty="0"/>
          </a:p>
        </p:txBody>
      </p:sp>
      <p:sp>
        <p:nvSpPr>
          <p:cNvPr id="15" name="Text 8">
            <a:extLst>
              <a:ext uri="{FF2B5EF4-FFF2-40B4-BE49-F238E27FC236}">
                <a16:creationId xmlns:a16="http://schemas.microsoft.com/office/drawing/2014/main" id="{2A1AA5C8-6354-C81A-CA2A-DDA7FB2AE8F7}"/>
              </a:ext>
            </a:extLst>
          </p:cNvPr>
          <p:cNvSpPr/>
          <p:nvPr/>
        </p:nvSpPr>
        <p:spPr>
          <a:xfrm>
            <a:off x="693420" y="7049214"/>
            <a:ext cx="7757160" cy="633889"/>
          </a:xfrm>
          <a:prstGeom prst="rect">
            <a:avLst/>
          </a:prstGeom>
          <a:noFill/>
          <a:ln/>
        </p:spPr>
        <p:txBody>
          <a:bodyPr wrap="squar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It can be challenging to accurately predict task execution times for optimal scheduling.</a:t>
            </a:r>
            <a:endParaRPr lang="en-US" sz="1560" dirty="0"/>
          </a:p>
        </p:txBody>
      </p:sp>
    </p:spTree>
    <p:extLst>
      <p:ext uri="{BB962C8B-B14F-4D97-AF65-F5344CB8AC3E}">
        <p14:creationId xmlns:p14="http://schemas.microsoft.com/office/powerpoint/2010/main" val="343220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2410420"/>
            <a:ext cx="6897291"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CPU Scheduling Algorithms</a:t>
            </a:r>
            <a:endParaRPr lang="en-US" sz="4489" dirty="0"/>
          </a:p>
        </p:txBody>
      </p:sp>
      <p:sp>
        <p:nvSpPr>
          <p:cNvPr id="5" name="Text 2"/>
          <p:cNvSpPr/>
          <p:nvPr/>
        </p:nvSpPr>
        <p:spPr>
          <a:xfrm>
            <a:off x="758309"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Pre-emptive</a:t>
            </a:r>
            <a:endParaRPr lang="en-US" sz="2245" dirty="0"/>
          </a:p>
        </p:txBody>
      </p:sp>
      <p:sp>
        <p:nvSpPr>
          <p:cNvPr id="6" name="Text 3"/>
          <p:cNvSpPr/>
          <p:nvPr/>
        </p:nvSpPr>
        <p:spPr>
          <a:xfrm>
            <a:off x="758309"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can interrupt a running process and switch to a different process, such as Priority Scheduling and Round-Robin.</a:t>
            </a:r>
            <a:endParaRPr lang="en-US" sz="1706" dirty="0"/>
          </a:p>
        </p:txBody>
      </p:sp>
      <p:sp>
        <p:nvSpPr>
          <p:cNvPr id="7" name="Text 4"/>
          <p:cNvSpPr/>
          <p:nvPr/>
        </p:nvSpPr>
        <p:spPr>
          <a:xfrm>
            <a:off x="5312926"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Non-preemptive</a:t>
            </a:r>
            <a:endParaRPr lang="en-US" sz="2245" dirty="0"/>
          </a:p>
        </p:txBody>
      </p:sp>
      <p:sp>
        <p:nvSpPr>
          <p:cNvPr id="8" name="Text 5"/>
          <p:cNvSpPr/>
          <p:nvPr/>
        </p:nvSpPr>
        <p:spPr>
          <a:xfrm>
            <a:off x="5312926"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allow a process to run until completion, such as First-Come, First-Served and Shortest-Job-First.</a:t>
            </a:r>
            <a:endParaRPr lang="en-US" sz="1706" dirty="0"/>
          </a:p>
        </p:txBody>
      </p:sp>
      <p:sp>
        <p:nvSpPr>
          <p:cNvPr id="9" name="Text 6"/>
          <p:cNvSpPr/>
          <p:nvPr/>
        </p:nvSpPr>
        <p:spPr>
          <a:xfrm>
            <a:off x="9867543"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Hybrid</a:t>
            </a:r>
            <a:endParaRPr lang="en-US" sz="2245" dirty="0"/>
          </a:p>
        </p:txBody>
      </p:sp>
      <p:sp>
        <p:nvSpPr>
          <p:cNvPr id="10" name="Text 7"/>
          <p:cNvSpPr/>
          <p:nvPr/>
        </p:nvSpPr>
        <p:spPr>
          <a:xfrm>
            <a:off x="9867543"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combine aspects of both pre-emptive and non-preemptive scheduling, such as Multilevel Feedback Queue.</a:t>
            </a:r>
            <a:endParaRPr lang="en-US" sz="170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867" y="2882741"/>
            <a:ext cx="4944666" cy="2464118"/>
          </a:xfrm>
          <a:prstGeom prst="rect">
            <a:avLst/>
          </a:prstGeom>
        </p:spPr>
      </p:pic>
      <p:sp>
        <p:nvSpPr>
          <p:cNvPr id="6" name="Text 1"/>
          <p:cNvSpPr/>
          <p:nvPr/>
        </p:nvSpPr>
        <p:spPr>
          <a:xfrm>
            <a:off x="758309" y="604004"/>
            <a:ext cx="7627382" cy="1425416"/>
          </a:xfrm>
          <a:prstGeom prst="rect">
            <a:avLst/>
          </a:prstGeom>
          <a:noFill/>
          <a:ln/>
        </p:spPr>
        <p:txBody>
          <a:bodyPr wrap="squar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First-Come, First-Served (FCFS) Scheduling</a:t>
            </a:r>
            <a:endParaRPr lang="en-US" sz="4489" dirty="0"/>
          </a:p>
        </p:txBody>
      </p:sp>
      <p:sp>
        <p:nvSpPr>
          <p:cNvPr id="7" name="Shape 2"/>
          <p:cNvSpPr/>
          <p:nvPr/>
        </p:nvSpPr>
        <p:spPr>
          <a:xfrm>
            <a:off x="839510" y="2598063"/>
            <a:ext cx="487442" cy="487442"/>
          </a:xfrm>
          <a:prstGeom prst="roundRect">
            <a:avLst>
              <a:gd name="adj" fmla="val 40004"/>
            </a:avLst>
          </a:prstGeom>
          <a:solidFill>
            <a:srgbClr val="EEEFF5"/>
          </a:solidFill>
          <a:ln/>
        </p:spPr>
      </p:sp>
      <p:sp>
        <p:nvSpPr>
          <p:cNvPr id="8" name="Text 3"/>
          <p:cNvSpPr/>
          <p:nvPr/>
        </p:nvSpPr>
        <p:spPr>
          <a:xfrm>
            <a:off x="1022628" y="2670691"/>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2274808" y="2570917"/>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2274808" y="3057049"/>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in the order they arrive.</a:t>
            </a:r>
            <a:endParaRPr lang="en-US" sz="1706" dirty="0"/>
          </a:p>
        </p:txBody>
      </p:sp>
      <p:sp>
        <p:nvSpPr>
          <p:cNvPr id="11" name="Shape 6"/>
          <p:cNvSpPr/>
          <p:nvPr/>
        </p:nvSpPr>
        <p:spPr>
          <a:xfrm>
            <a:off x="839510" y="4427339"/>
            <a:ext cx="487442" cy="487442"/>
          </a:xfrm>
          <a:prstGeom prst="roundRect">
            <a:avLst>
              <a:gd name="adj" fmla="val 40004"/>
            </a:avLst>
          </a:prstGeom>
          <a:solidFill>
            <a:srgbClr val="EEEFF5"/>
          </a:solidFill>
          <a:ln/>
        </p:spPr>
      </p:sp>
      <p:sp>
        <p:nvSpPr>
          <p:cNvPr id="12" name="Text 7"/>
          <p:cNvSpPr/>
          <p:nvPr/>
        </p:nvSpPr>
        <p:spPr>
          <a:xfrm>
            <a:off x="987385" y="4499967"/>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2274808" y="4400193"/>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2274808" y="4886325"/>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the same order they were added to the queue.</a:t>
            </a:r>
            <a:endParaRPr lang="en-US" sz="1706" dirty="0"/>
          </a:p>
        </p:txBody>
      </p:sp>
      <p:sp>
        <p:nvSpPr>
          <p:cNvPr id="15" name="Shape 10"/>
          <p:cNvSpPr/>
          <p:nvPr/>
        </p:nvSpPr>
        <p:spPr>
          <a:xfrm>
            <a:off x="839510" y="6256615"/>
            <a:ext cx="487442" cy="487442"/>
          </a:xfrm>
          <a:prstGeom prst="roundRect">
            <a:avLst>
              <a:gd name="adj" fmla="val 40004"/>
            </a:avLst>
          </a:prstGeom>
          <a:solidFill>
            <a:srgbClr val="EEEFF5"/>
          </a:solidFill>
          <a:ln/>
        </p:spPr>
      </p:sp>
      <p:sp>
        <p:nvSpPr>
          <p:cNvPr id="16" name="Text 11"/>
          <p:cNvSpPr/>
          <p:nvPr/>
        </p:nvSpPr>
        <p:spPr>
          <a:xfrm>
            <a:off x="990838" y="6329243"/>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2274808" y="6229469"/>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2274808" y="6715601"/>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Each process runs to completion before the next process is executed.</a:t>
            </a:r>
            <a:endParaRPr lang="en-US" sz="170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411254"/>
          </a:xfrm>
          <a:prstGeom prst="rect">
            <a:avLst/>
          </a:prstGeom>
        </p:spPr>
      </p:pic>
      <p:sp>
        <p:nvSpPr>
          <p:cNvPr id="5" name="Text 1"/>
          <p:cNvSpPr/>
          <p:nvPr/>
        </p:nvSpPr>
        <p:spPr>
          <a:xfrm>
            <a:off x="675084" y="2941677"/>
            <a:ext cx="8239363" cy="634603"/>
          </a:xfrm>
          <a:prstGeom prst="rect">
            <a:avLst/>
          </a:prstGeom>
          <a:noFill/>
          <a:ln/>
        </p:spPr>
        <p:txBody>
          <a:bodyPr wrap="none" rtlCol="0" anchor="t"/>
          <a:lstStyle/>
          <a:p>
            <a:pPr marL="0" indent="0">
              <a:lnSpc>
                <a:spcPts val="4997"/>
              </a:lnSpc>
              <a:buNone/>
            </a:pPr>
            <a:r>
              <a:rPr lang="en-US" sz="3997" b="1" dirty="0">
                <a:solidFill>
                  <a:srgbClr val="7068F4"/>
                </a:solidFill>
                <a:latin typeface="Barlow" pitchFamily="34" charset="0"/>
                <a:ea typeface="Barlow" pitchFamily="34" charset="-122"/>
                <a:cs typeface="Barlow" pitchFamily="34" charset="-120"/>
              </a:rPr>
              <a:t>Shortest-Job-First (SJF) Scheduling</a:t>
            </a:r>
            <a:endParaRPr lang="en-US" sz="3997" dirty="0"/>
          </a:p>
        </p:txBody>
      </p:sp>
      <p:sp>
        <p:nvSpPr>
          <p:cNvPr id="6" name="Shape 2"/>
          <p:cNvSpPr/>
          <p:nvPr/>
        </p:nvSpPr>
        <p:spPr>
          <a:xfrm>
            <a:off x="3729990" y="5566827"/>
            <a:ext cx="433983" cy="433983"/>
          </a:xfrm>
          <a:prstGeom prst="roundRect">
            <a:avLst>
              <a:gd name="adj" fmla="val 40005"/>
            </a:avLst>
          </a:prstGeom>
          <a:solidFill>
            <a:srgbClr val="EEEFF5"/>
          </a:solidFill>
          <a:ln/>
        </p:spPr>
      </p:sp>
      <p:sp>
        <p:nvSpPr>
          <p:cNvPr id="7" name="Text 3"/>
          <p:cNvSpPr/>
          <p:nvPr/>
        </p:nvSpPr>
        <p:spPr>
          <a:xfrm>
            <a:off x="3892987" y="5631478"/>
            <a:ext cx="107871"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1</a:t>
            </a:r>
            <a:endParaRPr lang="en-US" sz="2398" dirty="0"/>
          </a:p>
        </p:txBody>
      </p:sp>
      <p:sp>
        <p:nvSpPr>
          <p:cNvPr id="8" name="Text 4"/>
          <p:cNvSpPr/>
          <p:nvPr/>
        </p:nvSpPr>
        <p:spPr>
          <a:xfrm>
            <a:off x="2677835" y="4174212"/>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Process Arrival</a:t>
            </a:r>
            <a:endParaRPr lang="en-US" sz="1999" dirty="0"/>
          </a:p>
        </p:txBody>
      </p:sp>
      <p:sp>
        <p:nvSpPr>
          <p:cNvPr id="9" name="Text 5"/>
          <p:cNvSpPr/>
          <p:nvPr/>
        </p:nvSpPr>
        <p:spPr>
          <a:xfrm>
            <a:off x="867966" y="4607243"/>
            <a:ext cx="6157913" cy="308610"/>
          </a:xfrm>
          <a:prstGeom prst="rect">
            <a:avLst/>
          </a:prstGeom>
          <a:noFill/>
          <a:ln/>
        </p:spPr>
        <p:txBody>
          <a:bodyPr wrap="non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519" dirty="0"/>
          </a:p>
        </p:txBody>
      </p:sp>
      <p:sp>
        <p:nvSpPr>
          <p:cNvPr id="10" name="Shape 6"/>
          <p:cNvSpPr/>
          <p:nvPr/>
        </p:nvSpPr>
        <p:spPr>
          <a:xfrm>
            <a:off x="7098268" y="5566827"/>
            <a:ext cx="433983" cy="433983"/>
          </a:xfrm>
          <a:prstGeom prst="roundRect">
            <a:avLst>
              <a:gd name="adj" fmla="val 40005"/>
            </a:avLst>
          </a:prstGeom>
          <a:solidFill>
            <a:srgbClr val="EEEFF5"/>
          </a:solidFill>
          <a:ln/>
        </p:spPr>
      </p:sp>
      <p:sp>
        <p:nvSpPr>
          <p:cNvPr id="11" name="Text 7"/>
          <p:cNvSpPr/>
          <p:nvPr/>
        </p:nvSpPr>
        <p:spPr>
          <a:xfrm>
            <a:off x="7229951" y="5631478"/>
            <a:ext cx="170617"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2</a:t>
            </a:r>
            <a:endParaRPr lang="en-US" sz="2398" dirty="0"/>
          </a:p>
        </p:txBody>
      </p:sp>
      <p:sp>
        <p:nvSpPr>
          <p:cNvPr id="12" name="Text 8"/>
          <p:cNvSpPr/>
          <p:nvPr/>
        </p:nvSpPr>
        <p:spPr>
          <a:xfrm>
            <a:off x="6046113" y="6651784"/>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Queue Ordering</a:t>
            </a:r>
            <a:endParaRPr lang="en-US" sz="1999" dirty="0"/>
          </a:p>
        </p:txBody>
      </p:sp>
      <p:sp>
        <p:nvSpPr>
          <p:cNvPr id="13" name="Text 9"/>
          <p:cNvSpPr/>
          <p:nvPr/>
        </p:nvSpPr>
        <p:spPr>
          <a:xfrm>
            <a:off x="4236244" y="7084814"/>
            <a:ext cx="6157913" cy="617220"/>
          </a:xfrm>
          <a:prstGeom prst="rect">
            <a:avLst/>
          </a:prstGeom>
          <a:noFill/>
          <a:ln/>
        </p:spPr>
        <p:txBody>
          <a:bodyPr wrap="squar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Processes are executed in order of their estimated burst time, from shortest to longest.</a:t>
            </a:r>
            <a:endParaRPr lang="en-US" sz="1519" dirty="0"/>
          </a:p>
        </p:txBody>
      </p:sp>
      <p:sp>
        <p:nvSpPr>
          <p:cNvPr id="14" name="Shape 10"/>
          <p:cNvSpPr/>
          <p:nvPr/>
        </p:nvSpPr>
        <p:spPr>
          <a:xfrm>
            <a:off x="10466546" y="5566827"/>
            <a:ext cx="433983" cy="433983"/>
          </a:xfrm>
          <a:prstGeom prst="roundRect">
            <a:avLst>
              <a:gd name="adj" fmla="val 40005"/>
            </a:avLst>
          </a:prstGeom>
          <a:solidFill>
            <a:srgbClr val="EEEFF5"/>
          </a:solidFill>
          <a:ln/>
        </p:spPr>
      </p:sp>
      <p:sp>
        <p:nvSpPr>
          <p:cNvPr id="15" name="Text 11"/>
          <p:cNvSpPr/>
          <p:nvPr/>
        </p:nvSpPr>
        <p:spPr>
          <a:xfrm>
            <a:off x="10601206" y="5631478"/>
            <a:ext cx="164544"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3</a:t>
            </a:r>
            <a:endParaRPr lang="en-US" sz="2398" dirty="0"/>
          </a:p>
        </p:txBody>
      </p:sp>
      <p:sp>
        <p:nvSpPr>
          <p:cNvPr id="16" name="Text 12"/>
          <p:cNvSpPr/>
          <p:nvPr/>
        </p:nvSpPr>
        <p:spPr>
          <a:xfrm>
            <a:off x="9414391" y="3865602"/>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Execution</a:t>
            </a:r>
            <a:endParaRPr lang="en-US" sz="1999" dirty="0"/>
          </a:p>
        </p:txBody>
      </p:sp>
      <p:sp>
        <p:nvSpPr>
          <p:cNvPr id="17" name="Text 13"/>
          <p:cNvSpPr/>
          <p:nvPr/>
        </p:nvSpPr>
        <p:spPr>
          <a:xfrm>
            <a:off x="7604522" y="4298633"/>
            <a:ext cx="6157913" cy="617220"/>
          </a:xfrm>
          <a:prstGeom prst="rect">
            <a:avLst/>
          </a:prstGeom>
          <a:noFill/>
          <a:ln/>
        </p:spPr>
        <p:txBody>
          <a:bodyPr wrap="squar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The process with the shortest estimated burst time is executed until completion.</a:t>
            </a:r>
            <a:endParaRPr lang="en-US" sz="151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0748" y="2466499"/>
            <a:ext cx="4944904" cy="3296603"/>
          </a:xfrm>
          <a:prstGeom prst="rect">
            <a:avLst/>
          </a:prstGeom>
        </p:spPr>
      </p:pic>
      <p:sp>
        <p:nvSpPr>
          <p:cNvPr id="6" name="Text 1"/>
          <p:cNvSpPr/>
          <p:nvPr/>
        </p:nvSpPr>
        <p:spPr>
          <a:xfrm>
            <a:off x="6244709" y="1133713"/>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Priority Scheduling</a:t>
            </a:r>
            <a:endParaRPr lang="en-US" sz="4489" dirty="0"/>
          </a:p>
        </p:txBody>
      </p:sp>
      <p:sp>
        <p:nvSpPr>
          <p:cNvPr id="7" name="Shape 2"/>
          <p:cNvSpPr/>
          <p:nvPr/>
        </p:nvSpPr>
        <p:spPr>
          <a:xfrm>
            <a:off x="6325910" y="2415064"/>
            <a:ext cx="487442" cy="487442"/>
          </a:xfrm>
          <a:prstGeom prst="roundRect">
            <a:avLst>
              <a:gd name="adj" fmla="val 40004"/>
            </a:avLst>
          </a:prstGeom>
          <a:solidFill>
            <a:srgbClr val="EEEFF5"/>
          </a:solidFill>
          <a:ln/>
        </p:spPr>
      </p:sp>
      <p:sp>
        <p:nvSpPr>
          <p:cNvPr id="8" name="Text 3"/>
          <p:cNvSpPr/>
          <p:nvPr/>
        </p:nvSpPr>
        <p:spPr>
          <a:xfrm>
            <a:off x="6509028" y="2487692"/>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7761208" y="2387918"/>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7761208" y="2874050"/>
            <a:ext cx="6110883" cy="346710"/>
          </a:xfrm>
          <a:prstGeom prst="rect">
            <a:avLst/>
          </a:prstGeom>
          <a:noFill/>
          <a:ln/>
        </p:spPr>
        <p:txBody>
          <a:bodyPr wrap="non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706" dirty="0"/>
          </a:p>
        </p:txBody>
      </p:sp>
      <p:sp>
        <p:nvSpPr>
          <p:cNvPr id="11" name="Shape 6"/>
          <p:cNvSpPr/>
          <p:nvPr/>
        </p:nvSpPr>
        <p:spPr>
          <a:xfrm>
            <a:off x="6325910" y="3897630"/>
            <a:ext cx="487442" cy="487442"/>
          </a:xfrm>
          <a:prstGeom prst="roundRect">
            <a:avLst>
              <a:gd name="adj" fmla="val 40004"/>
            </a:avLst>
          </a:prstGeom>
          <a:solidFill>
            <a:srgbClr val="EEEFF5"/>
          </a:solidFill>
          <a:ln/>
        </p:spPr>
      </p:sp>
      <p:sp>
        <p:nvSpPr>
          <p:cNvPr id="12" name="Text 7"/>
          <p:cNvSpPr/>
          <p:nvPr/>
        </p:nvSpPr>
        <p:spPr>
          <a:xfrm>
            <a:off x="6473785" y="3970258"/>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7761208"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7761208" y="4356616"/>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order of their assigned priority, from highest to lowest.</a:t>
            </a:r>
            <a:endParaRPr lang="en-US" sz="1706" dirty="0"/>
          </a:p>
        </p:txBody>
      </p:sp>
      <p:sp>
        <p:nvSpPr>
          <p:cNvPr id="15" name="Shape 10"/>
          <p:cNvSpPr/>
          <p:nvPr/>
        </p:nvSpPr>
        <p:spPr>
          <a:xfrm>
            <a:off x="6325910" y="5726906"/>
            <a:ext cx="487442" cy="487442"/>
          </a:xfrm>
          <a:prstGeom prst="roundRect">
            <a:avLst>
              <a:gd name="adj" fmla="val 40004"/>
            </a:avLst>
          </a:prstGeom>
          <a:solidFill>
            <a:srgbClr val="EEEFF5"/>
          </a:solidFill>
          <a:ln/>
        </p:spPr>
      </p:sp>
      <p:sp>
        <p:nvSpPr>
          <p:cNvPr id="16" name="Text 11"/>
          <p:cNvSpPr/>
          <p:nvPr/>
        </p:nvSpPr>
        <p:spPr>
          <a:xfrm>
            <a:off x="6477238" y="5799534"/>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7761208" y="5699760"/>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7761208" y="6185892"/>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The process with the highest priority is executed until completion or preemption.</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384108"/>
            <a:ext cx="4944785" cy="3461385"/>
          </a:xfrm>
          <a:prstGeom prst="rect">
            <a:avLst/>
          </a:prstGeom>
        </p:spPr>
      </p:pic>
      <p:sp>
        <p:nvSpPr>
          <p:cNvPr id="6" name="Text 1"/>
          <p:cNvSpPr/>
          <p:nvPr/>
        </p:nvSpPr>
        <p:spPr>
          <a:xfrm>
            <a:off x="758309" y="1133713"/>
            <a:ext cx="7420689"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Round-Robin (RR) Scheduling</a:t>
            </a:r>
            <a:endParaRPr lang="en-US" sz="4489" dirty="0"/>
          </a:p>
        </p:txBody>
      </p:sp>
      <p:sp>
        <p:nvSpPr>
          <p:cNvPr id="7" name="Shape 2"/>
          <p:cNvSpPr/>
          <p:nvPr/>
        </p:nvSpPr>
        <p:spPr>
          <a:xfrm>
            <a:off x="839510" y="2415064"/>
            <a:ext cx="487442" cy="487442"/>
          </a:xfrm>
          <a:prstGeom prst="roundRect">
            <a:avLst>
              <a:gd name="adj" fmla="val 40004"/>
            </a:avLst>
          </a:prstGeom>
          <a:solidFill>
            <a:srgbClr val="EEEFF5"/>
          </a:solidFill>
          <a:ln/>
        </p:spPr>
      </p:sp>
      <p:sp>
        <p:nvSpPr>
          <p:cNvPr id="8" name="Text 3"/>
          <p:cNvSpPr/>
          <p:nvPr/>
        </p:nvSpPr>
        <p:spPr>
          <a:xfrm>
            <a:off x="1022628" y="2487692"/>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2274808" y="2387918"/>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2274808" y="2874050"/>
            <a:ext cx="6110883" cy="346710"/>
          </a:xfrm>
          <a:prstGeom prst="rect">
            <a:avLst/>
          </a:prstGeom>
          <a:noFill/>
          <a:ln/>
        </p:spPr>
        <p:txBody>
          <a:bodyPr wrap="non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706" dirty="0"/>
          </a:p>
        </p:txBody>
      </p:sp>
      <p:sp>
        <p:nvSpPr>
          <p:cNvPr id="11" name="Shape 6"/>
          <p:cNvSpPr/>
          <p:nvPr/>
        </p:nvSpPr>
        <p:spPr>
          <a:xfrm>
            <a:off x="839510" y="3897630"/>
            <a:ext cx="487442" cy="487442"/>
          </a:xfrm>
          <a:prstGeom prst="roundRect">
            <a:avLst>
              <a:gd name="adj" fmla="val 40004"/>
            </a:avLst>
          </a:prstGeom>
          <a:solidFill>
            <a:srgbClr val="EEEFF5"/>
          </a:solidFill>
          <a:ln/>
        </p:spPr>
      </p:sp>
      <p:sp>
        <p:nvSpPr>
          <p:cNvPr id="12" name="Text 7"/>
          <p:cNvSpPr/>
          <p:nvPr/>
        </p:nvSpPr>
        <p:spPr>
          <a:xfrm>
            <a:off x="987385" y="3970258"/>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2274808"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2274808" y="4356616"/>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a circular order, with a predefined time slice for each process.</a:t>
            </a:r>
            <a:endParaRPr lang="en-US" sz="1706" dirty="0"/>
          </a:p>
        </p:txBody>
      </p:sp>
      <p:sp>
        <p:nvSpPr>
          <p:cNvPr id="15" name="Shape 10"/>
          <p:cNvSpPr/>
          <p:nvPr/>
        </p:nvSpPr>
        <p:spPr>
          <a:xfrm>
            <a:off x="839510" y="5726906"/>
            <a:ext cx="487442" cy="487442"/>
          </a:xfrm>
          <a:prstGeom prst="roundRect">
            <a:avLst>
              <a:gd name="adj" fmla="val 40004"/>
            </a:avLst>
          </a:prstGeom>
          <a:solidFill>
            <a:srgbClr val="EEEFF5"/>
          </a:solidFill>
          <a:ln/>
        </p:spPr>
      </p:sp>
      <p:sp>
        <p:nvSpPr>
          <p:cNvPr id="16" name="Text 11"/>
          <p:cNvSpPr/>
          <p:nvPr/>
        </p:nvSpPr>
        <p:spPr>
          <a:xfrm>
            <a:off x="990838" y="5799534"/>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2274808" y="5699760"/>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2274808" y="6185892"/>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Each process is executed for the time slice, and then the scheduler moves to the next process in the queue.</a:t>
            </a:r>
            <a:endParaRPr lang="en-US" sz="170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762</Words>
  <Application>Microsoft Office PowerPoint</Application>
  <PresentationFormat>Custom</PresentationFormat>
  <Paragraphs>113</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Barlow</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GRISHMA CHANDU</cp:lastModifiedBy>
  <cp:revision>2</cp:revision>
  <dcterms:created xsi:type="dcterms:W3CDTF">2024-07-28T23:38:47Z</dcterms:created>
  <dcterms:modified xsi:type="dcterms:W3CDTF">2024-07-29T00:21:24Z</dcterms:modified>
</cp:coreProperties>
</file>